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1" r:id="rId4"/>
    <p:sldId id="262" r:id="rId5"/>
    <p:sldId id="263" r:id="rId6"/>
    <p:sldId id="264" r:id="rId7"/>
    <p:sldId id="265" r:id="rId8"/>
    <p:sldId id="269" r:id="rId9"/>
    <p:sldId id="266" r:id="rId10"/>
    <p:sldId id="268" r:id="rId11"/>
    <p:sldId id="270" r:id="rId12"/>
    <p:sldId id="267" r:id="rId13"/>
  </p:sldIdLst>
  <p:sldSz cx="9144000" cy="6858000" type="screen4x3"/>
  <p:notesSz cx="6858000" cy="9144000"/>
  <p:custDataLst>
    <p:tags r:id="rId14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3DAFFD"/>
    <a:srgbClr val="333333"/>
    <a:srgbClr val="0099FF"/>
    <a:srgbClr val="FFFF99"/>
    <a:srgbClr val="80845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AB4C4-3652-4D74-9270-F3FF4F22B97F}" type="datetimeFigureOut">
              <a:rPr lang="ru-RU"/>
              <a:pPr>
                <a:defRPr/>
              </a:pPr>
              <a:t>16.01.2017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DDE52-60CA-4243-BE9D-F141F562C9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CBD514-C821-424F-BE1E-6C4E182D42FB}" type="datetimeFigureOut">
              <a:rPr lang="ru-RU"/>
              <a:pPr>
                <a:defRPr/>
              </a:pPr>
              <a:t>16.01.2017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C6421-66DB-4B52-8C66-A02FB12177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28EEE3-D93C-4105-9622-EBA878E4AABE}" type="datetimeFigureOut">
              <a:rPr lang="ru-RU"/>
              <a:pPr>
                <a:defRPr/>
              </a:pPr>
              <a:t>16.01.2017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2DEA21-31E4-4B28-8100-8757AAD2BA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A9BFDC-0ADB-4BB8-8012-3C310F25C17E}" type="datetimeFigureOut">
              <a:rPr lang="ru-RU"/>
              <a:pPr>
                <a:defRPr/>
              </a:pPr>
              <a:t>16.01.2017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F7604-80EC-4CAB-AF1C-89E852F1AE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31479-A12B-4492-A0B4-7BF08AEB52DB}" type="datetimeFigureOut">
              <a:rPr lang="ru-RU"/>
              <a:pPr>
                <a:defRPr/>
              </a:pPr>
              <a:t>16.01.2017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60053A-363A-4630-A89E-7EF98B1E82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B312B9-45C2-439D-8226-4814D466E635}" type="datetimeFigureOut">
              <a:rPr lang="ru-RU"/>
              <a:pPr>
                <a:defRPr/>
              </a:pPr>
              <a:t>16.01.2017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CC125-A203-479B-B0A9-CB45E4C0BF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4DA55-2967-4840-B962-3DD715DFEACC}" type="datetimeFigureOut">
              <a:rPr lang="ru-RU"/>
              <a:pPr>
                <a:defRPr/>
              </a:pPr>
              <a:t>16.01.2017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EA109-BF44-4250-BFF1-599336B2D1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93B43-D95E-4DBA-A8F2-AAB18F4FE2BF}" type="datetimeFigureOut">
              <a:rPr lang="ru-RU"/>
              <a:pPr>
                <a:defRPr/>
              </a:pPr>
              <a:t>16.01.2017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D3CE7-ED96-4159-8D17-E25CB14A8B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BB709-A531-4DAE-95C3-2F6570984832}" type="datetimeFigureOut">
              <a:rPr lang="ru-RU"/>
              <a:pPr>
                <a:defRPr/>
              </a:pPr>
              <a:t>16.01.2017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A4ED9-15E4-4618-BC9D-0DEB4483F5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953A54-817C-4CD4-AD7E-BA729F605189}" type="datetimeFigureOut">
              <a:rPr lang="ru-RU"/>
              <a:pPr>
                <a:defRPr/>
              </a:pPr>
              <a:t>16.01.2017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D0E135-7F87-4688-BD78-4EB119CA23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5F808-744A-41A9-86A2-18098A22B975}" type="datetimeFigureOut">
              <a:rPr lang="ru-RU"/>
              <a:pPr>
                <a:defRPr/>
              </a:pPr>
              <a:t>16.01.2017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1365A-0F51-44C1-B979-EC27BB2D18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3FF8170-6A0E-4988-9A9D-478E41206D21}" type="datetimeFigureOut">
              <a:rPr lang="ru-RU"/>
              <a:pPr>
                <a:defRPr/>
              </a:pPr>
              <a:t>16.01.2017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7EFE164-D754-430D-B5DF-646F98442A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video-100202751_45623904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3" name="Группа 5"/>
          <p:cNvGrpSpPr>
            <a:grpSpLocks/>
          </p:cNvGrpSpPr>
          <p:nvPr/>
        </p:nvGrpSpPr>
        <p:grpSpPr bwMode="auto">
          <a:xfrm rot="-4930356" flipH="1" flipV="1">
            <a:off x="7469188" y="4632325"/>
            <a:ext cx="1106487" cy="1871663"/>
            <a:chOff x="6228184" y="4365104"/>
            <a:chExt cx="984684" cy="1662220"/>
          </a:xfrm>
        </p:grpSpPr>
        <p:sp>
          <p:nvSpPr>
            <p:cNvPr id="7" name="Овал 6"/>
            <p:cNvSpPr>
              <a:spLocks noChangeArrowheads="1"/>
            </p:cNvSpPr>
            <p:nvPr/>
          </p:nvSpPr>
          <p:spPr bwMode="auto">
            <a:xfrm>
              <a:off x="6232307" y="4366756"/>
              <a:ext cx="432300" cy="431416"/>
            </a:xfrm>
            <a:prstGeom prst="ellipse">
              <a:avLst/>
            </a:prstGeom>
            <a:solidFill>
              <a:schemeClr val="bg1">
                <a:alpha val="45000"/>
              </a:schemeClr>
            </a:solidFill>
            <a:ln w="25400" algn="ctr">
              <a:solidFill>
                <a:srgbClr val="0070C0"/>
              </a:solidFill>
              <a:round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dk1"/>
                </a:solidFill>
                <a:latin typeface="+mn-lt"/>
                <a:cs typeface="+mn-cs"/>
              </a:endParaRPr>
            </a:p>
          </p:txBody>
        </p:sp>
        <p:sp>
          <p:nvSpPr>
            <p:cNvPr id="8" name="Овал 7"/>
            <p:cNvSpPr>
              <a:spLocks noChangeArrowheads="1"/>
            </p:cNvSpPr>
            <p:nvPr/>
          </p:nvSpPr>
          <p:spPr bwMode="auto">
            <a:xfrm>
              <a:off x="6844070" y="5290193"/>
              <a:ext cx="368727" cy="369382"/>
            </a:xfrm>
            <a:prstGeom prst="ellipse">
              <a:avLst/>
            </a:prstGeom>
            <a:solidFill>
              <a:schemeClr val="bg1">
                <a:alpha val="45000"/>
              </a:schemeClr>
            </a:solidFill>
            <a:ln w="25400" algn="ctr">
              <a:solidFill>
                <a:srgbClr val="0070C0"/>
              </a:solidFill>
              <a:round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dk1"/>
                </a:solidFill>
                <a:latin typeface="+mn-lt"/>
                <a:cs typeface="+mn-cs"/>
              </a:endParaRPr>
            </a:p>
          </p:txBody>
        </p:sp>
        <p:sp>
          <p:nvSpPr>
            <p:cNvPr id="9" name="Овал 8"/>
            <p:cNvSpPr>
              <a:spLocks noChangeArrowheads="1"/>
            </p:cNvSpPr>
            <p:nvPr/>
          </p:nvSpPr>
          <p:spPr bwMode="auto">
            <a:xfrm>
              <a:off x="6507396" y="5843355"/>
              <a:ext cx="185070" cy="184692"/>
            </a:xfrm>
            <a:prstGeom prst="ellipse">
              <a:avLst/>
            </a:prstGeom>
            <a:solidFill>
              <a:schemeClr val="bg1">
                <a:alpha val="45000"/>
              </a:schemeClr>
            </a:solidFill>
            <a:ln w="25400" algn="ctr">
              <a:solidFill>
                <a:srgbClr val="0070C0"/>
              </a:solidFill>
              <a:round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dk1"/>
                </a:solidFill>
                <a:latin typeface="+mn-lt"/>
                <a:cs typeface="+mn-cs"/>
              </a:endParaRPr>
            </a:p>
          </p:txBody>
        </p:sp>
      </p:grpSp>
      <p:sp>
        <p:nvSpPr>
          <p:cNvPr id="13314" name="Скругленный прямоугольник 10"/>
          <p:cNvSpPr>
            <a:spLocks noChangeArrowheads="1"/>
          </p:cNvSpPr>
          <p:nvPr/>
        </p:nvSpPr>
        <p:spPr bwMode="auto">
          <a:xfrm>
            <a:off x="787400" y="1557338"/>
            <a:ext cx="7608888" cy="3886200"/>
          </a:xfrm>
          <a:prstGeom prst="roundRect">
            <a:avLst>
              <a:gd name="adj" fmla="val 12852"/>
            </a:avLst>
          </a:prstGeom>
          <a:solidFill>
            <a:schemeClr val="bg1">
              <a:alpha val="61960"/>
            </a:schemeClr>
          </a:solidFill>
          <a:ln w="25400" algn="ctr">
            <a:solidFill>
              <a:srgbClr val="0099FF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3600" b="1">
                <a:solidFill>
                  <a:schemeClr val="hlink"/>
                </a:solidFill>
              </a:rPr>
              <a:t>«С роботами в будущее»</a:t>
            </a:r>
          </a:p>
          <a:p>
            <a:pPr algn="ctr"/>
            <a:endParaRPr lang="ru-RU" sz="3600" b="1">
              <a:solidFill>
                <a:schemeClr val="hlink"/>
              </a:solidFill>
            </a:endParaRPr>
          </a:p>
          <a:p>
            <a:pPr algn="ctr"/>
            <a:r>
              <a:rPr lang="ru-RU" sz="2800">
                <a:solidFill>
                  <a:schemeClr val="hlink"/>
                </a:solidFill>
              </a:rPr>
              <a:t>Тьюторское сопровождение робототехнических проектов как система работы с одаренными детьми, будущими инженерами. 2016 год</a:t>
            </a:r>
          </a:p>
          <a:p>
            <a:pPr algn="ctr"/>
            <a:r>
              <a:rPr lang="ru-RU" sz="3200">
                <a:solidFill>
                  <a:schemeClr val="hlink"/>
                </a:solidFill>
              </a:rPr>
              <a:t>количество участников проекта - 56 человек</a:t>
            </a:r>
          </a:p>
        </p:txBody>
      </p:sp>
      <p:sp>
        <p:nvSpPr>
          <p:cNvPr id="13315" name="Скругленный прямоугольник 10"/>
          <p:cNvSpPr>
            <a:spLocks noChangeArrowheads="1"/>
          </p:cNvSpPr>
          <p:nvPr/>
        </p:nvSpPr>
        <p:spPr bwMode="auto">
          <a:xfrm>
            <a:off x="-69850" y="5949950"/>
            <a:ext cx="9321800" cy="588963"/>
          </a:xfrm>
          <a:prstGeom prst="roundRect">
            <a:avLst>
              <a:gd name="adj" fmla="val 12852"/>
            </a:avLst>
          </a:prstGeom>
          <a:solidFill>
            <a:schemeClr val="bg1">
              <a:alpha val="61960"/>
            </a:schemeClr>
          </a:solidFill>
          <a:ln w="25400" algn="ctr">
            <a:solidFill>
              <a:srgbClr val="0099FF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2800" b="1">
                <a:solidFill>
                  <a:schemeClr val="hlink"/>
                </a:solidFill>
              </a:rPr>
              <a:t>Инновационный проект ЦИО МАОУ «СОШ № 135»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Скругленный прямоугольник 10"/>
          <p:cNvSpPr>
            <a:spLocks noChangeArrowheads="1"/>
          </p:cNvSpPr>
          <p:nvPr/>
        </p:nvSpPr>
        <p:spPr bwMode="auto">
          <a:xfrm>
            <a:off x="611188" y="2636838"/>
            <a:ext cx="8208962" cy="3960812"/>
          </a:xfrm>
          <a:prstGeom prst="roundRect">
            <a:avLst>
              <a:gd name="adj" fmla="val 3907"/>
            </a:avLst>
          </a:prstGeom>
          <a:solidFill>
            <a:schemeClr val="bg1">
              <a:alpha val="61960"/>
            </a:schemeClr>
          </a:solidFill>
          <a:ln w="25400" algn="ctr">
            <a:solidFill>
              <a:srgbClr val="0099FF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/>
            <a:r>
              <a:rPr lang="ru-RU" sz="3200" b="1">
                <a:solidFill>
                  <a:schemeClr val="hlink"/>
                </a:solidFill>
              </a:rPr>
              <a:t>Разработаны:</a:t>
            </a:r>
          </a:p>
          <a:p>
            <a:pPr marL="342900" indent="-342900"/>
            <a:r>
              <a:rPr lang="ru-RU" sz="2400" b="1" u="sng">
                <a:solidFill>
                  <a:schemeClr val="hlink"/>
                </a:solidFill>
              </a:rPr>
              <a:t>Дорожная карта</a:t>
            </a:r>
            <a:r>
              <a:rPr lang="ru-RU" sz="2400">
                <a:solidFill>
                  <a:schemeClr val="hlink"/>
                </a:solidFill>
              </a:rPr>
              <a:t>  соревновательного движения в области образовательной робототехники</a:t>
            </a:r>
            <a:endParaRPr lang="ru-RU" sz="2400" b="1">
              <a:solidFill>
                <a:schemeClr val="hlink"/>
              </a:solidFill>
            </a:endParaRPr>
          </a:p>
          <a:p>
            <a:pPr marL="342900" indent="-342900"/>
            <a:r>
              <a:rPr lang="ru-RU" sz="2400" b="1" u="sng">
                <a:solidFill>
                  <a:schemeClr val="hlink"/>
                </a:solidFill>
              </a:rPr>
              <a:t>Спроектирована система выявления</a:t>
            </a:r>
            <a:r>
              <a:rPr lang="ru-RU" sz="2400" u="sng">
                <a:solidFill>
                  <a:schemeClr val="hlink"/>
                </a:solidFill>
              </a:rPr>
              <a:t> </a:t>
            </a:r>
            <a:r>
              <a:rPr lang="ru-RU" sz="2400" b="1" u="sng">
                <a:solidFill>
                  <a:schemeClr val="hlink"/>
                </a:solidFill>
              </a:rPr>
              <a:t>и сопровождения</a:t>
            </a:r>
            <a:r>
              <a:rPr lang="ru-RU" sz="2400" u="sng">
                <a:solidFill>
                  <a:schemeClr val="hlink"/>
                </a:solidFill>
              </a:rPr>
              <a:t> обучающихся</a:t>
            </a:r>
            <a:r>
              <a:rPr lang="ru-RU" sz="2400">
                <a:solidFill>
                  <a:schemeClr val="hlink"/>
                </a:solidFill>
              </a:rPr>
              <a:t>, проявляющих интерес к технике, техническому творчеству – «техно – звездочек»</a:t>
            </a:r>
            <a:r>
              <a:rPr lang="ru-RU" sz="2400" b="1">
                <a:solidFill>
                  <a:schemeClr val="hlink"/>
                </a:solidFill>
              </a:rPr>
              <a:t>.</a:t>
            </a:r>
          </a:p>
          <a:p>
            <a:pPr marL="342900" indent="-342900"/>
            <a:r>
              <a:rPr lang="ru-RU" sz="2400" b="1">
                <a:solidFill>
                  <a:schemeClr val="hlink"/>
                </a:solidFill>
              </a:rPr>
              <a:t> </a:t>
            </a:r>
            <a:r>
              <a:rPr lang="ru-RU" sz="2400" b="1" u="sng">
                <a:solidFill>
                  <a:schemeClr val="hlink"/>
                </a:solidFill>
              </a:rPr>
              <a:t>Модель тьюторской деятельности педагога</a:t>
            </a:r>
            <a:r>
              <a:rPr lang="ru-RU" sz="2400" b="1">
                <a:solidFill>
                  <a:schemeClr val="hlink"/>
                </a:solidFill>
              </a:rPr>
              <a:t> </a:t>
            </a:r>
            <a:r>
              <a:rPr lang="ru-RU" sz="2400">
                <a:solidFill>
                  <a:schemeClr val="hlink"/>
                </a:solidFill>
              </a:rPr>
              <a:t>в  основной и старшей школе</a:t>
            </a:r>
            <a:endParaRPr lang="ru-RU">
              <a:solidFill>
                <a:schemeClr val="hlink"/>
              </a:solidFill>
            </a:endParaRPr>
          </a:p>
        </p:txBody>
      </p:sp>
      <p:sp>
        <p:nvSpPr>
          <p:cNvPr id="14339" name="Text Box 10"/>
          <p:cNvSpPr txBox="1">
            <a:spLocks noChangeArrowheads="1"/>
          </p:cNvSpPr>
          <p:nvPr/>
        </p:nvSpPr>
        <p:spPr bwMode="auto">
          <a:xfrm>
            <a:off x="250825" y="333375"/>
            <a:ext cx="8642350" cy="177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chemeClr val="hlink"/>
                </a:solidFill>
              </a:rPr>
              <a:t>Цель проекта:</a:t>
            </a:r>
            <a:r>
              <a:rPr lang="ru-RU" b="1">
                <a:solidFill>
                  <a:schemeClr val="hlink"/>
                </a:solidFill>
              </a:rPr>
              <a:t> </a:t>
            </a:r>
          </a:p>
          <a:p>
            <a:r>
              <a:rPr lang="ru-RU" b="1">
                <a:solidFill>
                  <a:schemeClr val="hlink"/>
                </a:solidFill>
              </a:rPr>
              <a:t>Разработка, апробация и распространение опыта по системе работы с технически одаренными детьми, подготовка педагогов - тьюторов,  сопровождающих техно-ориентированных  учащихся (техно – звездочек) на всех ступенях обучения в специально созданной развивающей среде школы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Скругленный прямоугольник 10"/>
          <p:cNvSpPr>
            <a:spLocks noChangeArrowheads="1"/>
          </p:cNvSpPr>
          <p:nvPr/>
        </p:nvSpPr>
        <p:spPr bwMode="auto">
          <a:xfrm>
            <a:off x="323850" y="1196975"/>
            <a:ext cx="8640763" cy="5040313"/>
          </a:xfrm>
          <a:prstGeom prst="roundRect">
            <a:avLst>
              <a:gd name="adj" fmla="val 3907"/>
            </a:avLst>
          </a:prstGeom>
          <a:solidFill>
            <a:schemeClr val="bg1">
              <a:alpha val="61960"/>
            </a:schemeClr>
          </a:solidFill>
          <a:ln w="25400" algn="ctr">
            <a:solidFill>
              <a:srgbClr val="0099FF"/>
            </a:solidFill>
            <a:round/>
            <a:headEnd/>
            <a:tailEnd/>
          </a:ln>
        </p:spPr>
        <p:txBody>
          <a:bodyPr anchor="ctr"/>
          <a:lstStyle/>
          <a:p>
            <a:r>
              <a:rPr lang="ru-RU" b="1" dirty="0" smtClean="0">
                <a:solidFill>
                  <a:schemeClr val="hlink"/>
                </a:solidFill>
              </a:rPr>
              <a:t> </a:t>
            </a:r>
            <a:r>
              <a:rPr lang="ru-RU" b="1" dirty="0">
                <a:solidFill>
                  <a:schemeClr val="hlink"/>
                </a:solidFill>
              </a:rPr>
              <a:t>2  программы дополнительного профессионального образования ЦИО (</a:t>
            </a:r>
            <a:r>
              <a:rPr lang="ru-RU" b="1" dirty="0" err="1">
                <a:solidFill>
                  <a:schemeClr val="hlink"/>
                </a:solidFill>
              </a:rPr>
              <a:t>очно</a:t>
            </a:r>
            <a:r>
              <a:rPr lang="ru-RU" b="1" dirty="0">
                <a:solidFill>
                  <a:schemeClr val="hlink"/>
                </a:solidFill>
              </a:rPr>
              <a:t> и на платформе </a:t>
            </a:r>
            <a:r>
              <a:rPr lang="en-US" b="1" dirty="0">
                <a:solidFill>
                  <a:schemeClr val="hlink"/>
                </a:solidFill>
              </a:rPr>
              <a:t>MUDLLE</a:t>
            </a:r>
            <a:r>
              <a:rPr lang="ru-RU" b="1" dirty="0" smtClean="0">
                <a:solidFill>
                  <a:schemeClr val="hlink"/>
                </a:solidFill>
              </a:rPr>
              <a:t>):</a:t>
            </a:r>
            <a:endParaRPr lang="ru-RU" b="1" dirty="0">
              <a:solidFill>
                <a:schemeClr val="hlink"/>
              </a:solidFill>
            </a:endParaRPr>
          </a:p>
          <a:p>
            <a:r>
              <a:rPr lang="ru-RU" sz="2000" b="1" u="sng" dirty="0">
                <a:solidFill>
                  <a:schemeClr val="hlink"/>
                </a:solidFill>
              </a:rPr>
              <a:t>«Основы образовательной робототехники и конструирования в школе и ДОУ»</a:t>
            </a:r>
            <a:r>
              <a:rPr lang="ru-RU" b="1" u="sng" dirty="0">
                <a:solidFill>
                  <a:schemeClr val="hlink"/>
                </a:solidFill>
              </a:rPr>
              <a:t>  </a:t>
            </a:r>
            <a:r>
              <a:rPr lang="ru-RU" b="1" dirty="0">
                <a:solidFill>
                  <a:schemeClr val="hlink"/>
                </a:solidFill>
              </a:rPr>
              <a:t>(36 ч.)., 20 педагогов г. Перми и Пермского края. </a:t>
            </a:r>
            <a:r>
              <a:rPr lang="ru-RU" b="1" dirty="0" smtClean="0">
                <a:solidFill>
                  <a:schemeClr val="hlink"/>
                </a:solidFill>
              </a:rPr>
              <a:t>Разработаны  программы </a:t>
            </a:r>
            <a:r>
              <a:rPr lang="ru-RU" b="1" dirty="0">
                <a:solidFill>
                  <a:schemeClr val="hlink"/>
                </a:solidFill>
              </a:rPr>
              <a:t>по </a:t>
            </a:r>
            <a:r>
              <a:rPr lang="ru-RU" b="1" dirty="0" smtClean="0">
                <a:solidFill>
                  <a:schemeClr val="hlink"/>
                </a:solidFill>
              </a:rPr>
              <a:t>образовательной </a:t>
            </a:r>
            <a:r>
              <a:rPr lang="ru-RU" b="1" dirty="0">
                <a:solidFill>
                  <a:schemeClr val="hlink"/>
                </a:solidFill>
              </a:rPr>
              <a:t>робототехнике в ДОУ и начальной школе,  </a:t>
            </a:r>
            <a:r>
              <a:rPr lang="ru-RU" b="1" dirty="0" smtClean="0">
                <a:solidFill>
                  <a:schemeClr val="hlink"/>
                </a:solidFill>
              </a:rPr>
              <a:t>получены рецензии </a:t>
            </a:r>
            <a:r>
              <a:rPr lang="ru-RU" b="1" dirty="0">
                <a:solidFill>
                  <a:schemeClr val="hlink"/>
                </a:solidFill>
              </a:rPr>
              <a:t>на программы. </a:t>
            </a:r>
            <a:endParaRPr lang="ru-RU" b="1" dirty="0" smtClean="0">
              <a:solidFill>
                <a:schemeClr val="hlink"/>
              </a:solidFill>
            </a:endParaRPr>
          </a:p>
          <a:p>
            <a:endParaRPr lang="ru-RU" b="1" dirty="0">
              <a:solidFill>
                <a:schemeClr val="hlink"/>
              </a:solidFill>
            </a:endParaRPr>
          </a:p>
          <a:p>
            <a:r>
              <a:rPr lang="ru-RU" sz="2000" b="1" u="sng" dirty="0">
                <a:solidFill>
                  <a:schemeClr val="hlink"/>
                </a:solidFill>
              </a:rPr>
              <a:t>«Методика преподавания биологии. </a:t>
            </a:r>
            <a:r>
              <a:rPr lang="ru-RU" sz="2000" b="1" u="sng" dirty="0" err="1">
                <a:solidFill>
                  <a:schemeClr val="hlink"/>
                </a:solidFill>
              </a:rPr>
              <a:t>Деятельностный</a:t>
            </a:r>
            <a:r>
              <a:rPr lang="ru-RU" sz="2000" b="1" u="sng" dirty="0">
                <a:solidFill>
                  <a:schemeClr val="hlink"/>
                </a:solidFill>
              </a:rPr>
              <a:t> подход» </a:t>
            </a:r>
            <a:r>
              <a:rPr lang="ru-RU" sz="2000" b="1" dirty="0">
                <a:solidFill>
                  <a:schemeClr val="hlink"/>
                </a:solidFill>
              </a:rPr>
              <a:t>.</a:t>
            </a:r>
            <a:r>
              <a:rPr lang="ru-RU" b="1" dirty="0">
                <a:solidFill>
                  <a:schemeClr val="hlink"/>
                </a:solidFill>
              </a:rPr>
              <a:t>  </a:t>
            </a:r>
          </a:p>
          <a:p>
            <a:r>
              <a:rPr lang="ru-RU" b="1" dirty="0" smtClean="0">
                <a:solidFill>
                  <a:schemeClr val="hlink"/>
                </a:solidFill>
              </a:rPr>
              <a:t> 12 учителей, ведущие курс «Новая биология» . </a:t>
            </a:r>
          </a:p>
          <a:p>
            <a:endParaRPr lang="ru-RU" b="1" dirty="0">
              <a:solidFill>
                <a:schemeClr val="hlink"/>
              </a:solidFill>
            </a:endParaRPr>
          </a:p>
          <a:p>
            <a:r>
              <a:rPr lang="ru-RU" sz="2000" b="1" dirty="0">
                <a:solidFill>
                  <a:schemeClr val="hlink"/>
                </a:solidFill>
              </a:rPr>
              <a:t>Проведено 6 мероприятий для педагогов Пермского края по тематике инновационной деятельности ЦИО. (Более 150 педагогов)</a:t>
            </a:r>
          </a:p>
        </p:txBody>
      </p:sp>
      <p:sp>
        <p:nvSpPr>
          <p:cNvPr id="15363" name="Скругленный прямоугольник 10"/>
          <p:cNvSpPr>
            <a:spLocks noChangeArrowheads="1"/>
          </p:cNvSpPr>
          <p:nvPr/>
        </p:nvSpPr>
        <p:spPr bwMode="auto">
          <a:xfrm>
            <a:off x="644525" y="180975"/>
            <a:ext cx="7848600" cy="800100"/>
          </a:xfrm>
          <a:prstGeom prst="roundRect">
            <a:avLst>
              <a:gd name="adj" fmla="val 3907"/>
            </a:avLst>
          </a:prstGeom>
          <a:solidFill>
            <a:schemeClr val="bg1">
              <a:alpha val="61960"/>
            </a:schemeClr>
          </a:solidFill>
          <a:ln w="25400" algn="ctr">
            <a:solidFill>
              <a:srgbClr val="0099FF"/>
            </a:solidFill>
            <a:round/>
            <a:headEnd/>
            <a:tailEnd/>
          </a:ln>
        </p:spPr>
        <p:txBody>
          <a:bodyPr anchor="ctr"/>
          <a:lstStyle/>
          <a:p>
            <a:r>
              <a:rPr lang="ru-RU" sz="3200" b="1">
                <a:solidFill>
                  <a:schemeClr val="hlink"/>
                </a:solidFill>
                <a:latin typeface="Verdana" pitchFamily="34" charset="0"/>
              </a:rPr>
              <a:t>Трансляция педагогических практик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Скругленный прямоугольник 10"/>
          <p:cNvSpPr>
            <a:spLocks noChangeArrowheads="1"/>
          </p:cNvSpPr>
          <p:nvPr/>
        </p:nvSpPr>
        <p:spPr bwMode="auto">
          <a:xfrm>
            <a:off x="1403350" y="1341438"/>
            <a:ext cx="7562850" cy="5327650"/>
          </a:xfrm>
          <a:prstGeom prst="roundRect">
            <a:avLst>
              <a:gd name="adj" fmla="val 3907"/>
            </a:avLst>
          </a:prstGeom>
          <a:solidFill>
            <a:schemeClr val="bg1">
              <a:alpha val="61960"/>
            </a:schemeClr>
          </a:solidFill>
          <a:ln w="25400" algn="ctr">
            <a:solidFill>
              <a:srgbClr val="0099FF"/>
            </a:solidFill>
            <a:round/>
            <a:headEnd/>
            <a:tailEnd/>
          </a:ln>
        </p:spPr>
        <p:txBody>
          <a:bodyPr anchor="ctr"/>
          <a:lstStyle/>
          <a:p>
            <a:r>
              <a:rPr lang="ru-RU" sz="2000" b="1">
                <a:solidFill>
                  <a:schemeClr val="hlink"/>
                </a:solidFill>
              </a:rPr>
              <a:t>Формы.</a:t>
            </a:r>
            <a:r>
              <a:rPr lang="ru-RU">
                <a:solidFill>
                  <a:schemeClr val="hlink"/>
                </a:solidFill>
              </a:rPr>
              <a:t> </a:t>
            </a:r>
            <a:r>
              <a:rPr lang="ru-RU" sz="2000" b="1" u="sng">
                <a:solidFill>
                  <a:schemeClr val="hlink"/>
                </a:solidFill>
              </a:rPr>
              <a:t>Тьюторские чтения</a:t>
            </a:r>
            <a:r>
              <a:rPr lang="ru-RU">
                <a:solidFill>
                  <a:schemeClr val="hlink"/>
                </a:solidFill>
              </a:rPr>
              <a:t> «Организация тьюторского сопровождения учащихся, занимающихся робототехникой» </a:t>
            </a:r>
          </a:p>
          <a:p>
            <a:pPr algn="r"/>
            <a:r>
              <a:rPr lang="ru-RU">
                <a:solidFill>
                  <a:schemeClr val="hlink"/>
                </a:solidFill>
              </a:rPr>
              <a:t>11 ОУ г. Перми и Пермского края 22 педагога</a:t>
            </a:r>
            <a:endParaRPr lang="ru-RU" u="sng">
              <a:solidFill>
                <a:schemeClr val="hlink"/>
              </a:solidFill>
            </a:endParaRPr>
          </a:p>
          <a:p>
            <a:r>
              <a:rPr lang="ru-RU" sz="2000" b="1" u="sng">
                <a:solidFill>
                  <a:schemeClr val="hlink"/>
                </a:solidFill>
              </a:rPr>
              <a:t>4 методических семинара</a:t>
            </a:r>
            <a:r>
              <a:rPr lang="ru-RU" b="1">
                <a:solidFill>
                  <a:schemeClr val="hlink"/>
                </a:solidFill>
              </a:rPr>
              <a:t>:</a:t>
            </a:r>
          </a:p>
          <a:p>
            <a:r>
              <a:rPr lang="ru-RU" b="1">
                <a:solidFill>
                  <a:schemeClr val="folHlink"/>
                </a:solidFill>
              </a:rPr>
              <a:t>« Использование образовательной робототехники на уроках физики»</a:t>
            </a:r>
          </a:p>
          <a:p>
            <a:pPr algn="r"/>
            <a:r>
              <a:rPr lang="ru-RU" b="1">
                <a:solidFill>
                  <a:schemeClr val="folHlink"/>
                </a:solidFill>
              </a:rPr>
              <a:t>12 учителей физики </a:t>
            </a:r>
          </a:p>
          <a:p>
            <a:r>
              <a:rPr lang="ru-RU" b="1">
                <a:solidFill>
                  <a:schemeClr val="folHlink"/>
                </a:solidFill>
              </a:rPr>
              <a:t>«Применение учебного моделирования в рамках учебного предмета в основной школе» </a:t>
            </a:r>
          </a:p>
          <a:p>
            <a:pPr algn="r"/>
            <a:r>
              <a:rPr lang="ru-RU" b="1">
                <a:solidFill>
                  <a:schemeClr val="folHlink"/>
                </a:solidFill>
              </a:rPr>
              <a:t>30 педагогов учителя биологии, физики,географии</a:t>
            </a:r>
          </a:p>
          <a:p>
            <a:r>
              <a:rPr lang="ru-RU" b="1">
                <a:solidFill>
                  <a:schemeClr val="folHlink"/>
                </a:solidFill>
              </a:rPr>
              <a:t>Экспозиция "Музей Славянова. Вторжение роботов в доме – музее Н.Г. Славянова </a:t>
            </a:r>
          </a:p>
          <a:p>
            <a:pPr algn="r"/>
            <a:r>
              <a:rPr lang="ru-RU" b="1">
                <a:solidFill>
                  <a:schemeClr val="folHlink"/>
                </a:solidFill>
              </a:rPr>
              <a:t>выступление для директоров школ Мотовилихинского района   </a:t>
            </a:r>
          </a:p>
          <a:p>
            <a:r>
              <a:rPr lang="ru-RU" b="1">
                <a:solidFill>
                  <a:schemeClr val="folHlink"/>
                </a:solidFill>
              </a:rPr>
              <a:t>Семинар «Модель тьюторского сопровождения профессиональных проб»                                            60 человек расширение сети школ.   </a:t>
            </a:r>
          </a:p>
          <a:p>
            <a:r>
              <a:rPr lang="ru-RU" sz="2000" b="1" u="sng">
                <a:solidFill>
                  <a:schemeClr val="hlink"/>
                </a:solidFill>
              </a:rPr>
              <a:t>Августовское городское совещание</a:t>
            </a:r>
            <a:r>
              <a:rPr lang="ru-RU">
                <a:solidFill>
                  <a:schemeClr val="hlink"/>
                </a:solidFill>
              </a:rPr>
              <a:t> "Тьюторское сопровождение профессиональных проб на уроках "Технологии" 30 человек из ОУ г. Перми</a:t>
            </a:r>
          </a:p>
        </p:txBody>
      </p:sp>
      <p:sp>
        <p:nvSpPr>
          <p:cNvPr id="16387" name="Скругленный прямоугольник 10"/>
          <p:cNvSpPr>
            <a:spLocks noChangeArrowheads="1"/>
          </p:cNvSpPr>
          <p:nvPr/>
        </p:nvSpPr>
        <p:spPr bwMode="auto">
          <a:xfrm>
            <a:off x="604838" y="180975"/>
            <a:ext cx="7854950" cy="800100"/>
          </a:xfrm>
          <a:prstGeom prst="roundRect">
            <a:avLst>
              <a:gd name="adj" fmla="val 3907"/>
            </a:avLst>
          </a:prstGeom>
          <a:solidFill>
            <a:schemeClr val="bg1">
              <a:alpha val="61960"/>
            </a:schemeClr>
          </a:solidFill>
          <a:ln w="25400" algn="ctr">
            <a:solidFill>
              <a:srgbClr val="0099FF"/>
            </a:solidFill>
            <a:round/>
            <a:headEnd/>
            <a:tailEnd/>
          </a:ln>
        </p:spPr>
        <p:txBody>
          <a:bodyPr anchor="ctr"/>
          <a:lstStyle/>
          <a:p>
            <a:r>
              <a:rPr lang="ru-RU" sz="3200" b="1">
                <a:solidFill>
                  <a:schemeClr val="hlink"/>
                </a:solidFill>
              </a:rPr>
              <a:t>Трансляция педагогических практик</a:t>
            </a:r>
            <a:endParaRPr lang="ru-RU" sz="3200">
              <a:solidFill>
                <a:srgbClr val="333333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63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63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63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638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638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Скругленный прямоугольник 10"/>
          <p:cNvSpPr>
            <a:spLocks noChangeArrowheads="1"/>
          </p:cNvSpPr>
          <p:nvPr/>
        </p:nvSpPr>
        <p:spPr bwMode="auto">
          <a:xfrm>
            <a:off x="611188" y="1196975"/>
            <a:ext cx="7848600" cy="863873"/>
          </a:xfrm>
          <a:prstGeom prst="roundRect">
            <a:avLst>
              <a:gd name="adj" fmla="val 3907"/>
            </a:avLst>
          </a:prstGeom>
          <a:solidFill>
            <a:schemeClr val="bg1">
              <a:alpha val="61960"/>
            </a:schemeClr>
          </a:solidFill>
          <a:ln w="25400" algn="ctr">
            <a:solidFill>
              <a:srgbClr val="0099FF"/>
            </a:solidFill>
            <a:round/>
            <a:headEnd/>
            <a:tailEnd/>
          </a:ln>
        </p:spPr>
        <p:txBody>
          <a:bodyPr anchor="ctr"/>
          <a:lstStyle/>
          <a:p>
            <a:pPr algn="just"/>
            <a:r>
              <a:rPr lang="ru-RU" sz="2000" b="1" dirty="0"/>
              <a:t>VI Межрегиональный фестиваль - конкурс </a:t>
            </a:r>
            <a:r>
              <a:rPr lang="ru-RU" sz="2000" b="1" dirty="0" err="1"/>
              <a:t>киновидеотворчества</a:t>
            </a:r>
            <a:r>
              <a:rPr lang="ru-RU" sz="2000" b="1" dirty="0"/>
              <a:t> "КАРЬЕРА МОЛОДЫХ". </a:t>
            </a:r>
            <a:r>
              <a:rPr lang="ru-RU" b="1" dirty="0">
                <a:hlinkClick r:id="rId3"/>
              </a:rPr>
              <a:t>смотреть</a:t>
            </a:r>
            <a:r>
              <a:rPr lang="ru-RU" dirty="0"/>
              <a:t> </a:t>
            </a:r>
            <a:endParaRPr lang="ru-RU" sz="2000" b="1" dirty="0"/>
          </a:p>
          <a:p>
            <a:pPr algn="r"/>
            <a:r>
              <a:rPr lang="ru-RU" sz="2000" dirty="0"/>
              <a:t>11 школьных киностудий. 44 фильма</a:t>
            </a:r>
            <a:r>
              <a:rPr lang="ru-RU" dirty="0"/>
              <a:t> </a:t>
            </a:r>
          </a:p>
        </p:txBody>
      </p:sp>
      <p:sp>
        <p:nvSpPr>
          <p:cNvPr id="17411" name="Скругленный прямоугольник 10"/>
          <p:cNvSpPr>
            <a:spLocks noChangeArrowheads="1"/>
          </p:cNvSpPr>
          <p:nvPr/>
        </p:nvSpPr>
        <p:spPr bwMode="auto">
          <a:xfrm>
            <a:off x="611188" y="2276872"/>
            <a:ext cx="7848600" cy="792088"/>
          </a:xfrm>
          <a:prstGeom prst="roundRect">
            <a:avLst>
              <a:gd name="adj" fmla="val 3907"/>
            </a:avLst>
          </a:prstGeom>
          <a:solidFill>
            <a:schemeClr val="bg1">
              <a:alpha val="61960"/>
            </a:schemeClr>
          </a:solidFill>
          <a:ln w="25400" algn="ctr">
            <a:solidFill>
              <a:srgbClr val="0099FF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2000" b="1" dirty="0"/>
              <a:t>Школьный лагерь досуга и отдыха МАОУ «СОШ № 135» </a:t>
            </a:r>
            <a:r>
              <a:rPr lang="ru-RU" sz="2400" b="1" dirty="0"/>
              <a:t>«Веселое </a:t>
            </a:r>
            <a:r>
              <a:rPr lang="ru-RU" sz="2400" b="1" dirty="0" err="1"/>
              <a:t>роболето</a:t>
            </a:r>
            <a:r>
              <a:rPr lang="ru-RU" sz="2400" b="1" dirty="0"/>
              <a:t> 2016»</a:t>
            </a:r>
            <a:r>
              <a:rPr lang="ru-RU" sz="2000" b="1" dirty="0"/>
              <a:t>                       90 детей</a:t>
            </a:r>
          </a:p>
        </p:txBody>
      </p:sp>
      <p:sp>
        <p:nvSpPr>
          <p:cNvPr id="17412" name="Скругленный прямоугольник 10"/>
          <p:cNvSpPr>
            <a:spLocks noChangeArrowheads="1"/>
          </p:cNvSpPr>
          <p:nvPr/>
        </p:nvSpPr>
        <p:spPr bwMode="auto">
          <a:xfrm>
            <a:off x="684213" y="3356992"/>
            <a:ext cx="7775575" cy="720080"/>
          </a:xfrm>
          <a:prstGeom prst="roundRect">
            <a:avLst>
              <a:gd name="adj" fmla="val 3907"/>
            </a:avLst>
          </a:prstGeom>
          <a:solidFill>
            <a:schemeClr val="bg1">
              <a:alpha val="61960"/>
            </a:schemeClr>
          </a:solidFill>
          <a:ln w="25400" algn="ctr">
            <a:solidFill>
              <a:srgbClr val="0099FF"/>
            </a:solidFill>
            <a:round/>
            <a:headEnd/>
            <a:tailEnd/>
          </a:ln>
        </p:spPr>
        <p:txBody>
          <a:bodyPr anchor="ctr"/>
          <a:lstStyle/>
          <a:p>
            <a:r>
              <a:rPr lang="ru-RU" sz="2000" b="1" dirty="0"/>
              <a:t>Экспозиция "Музей Славянова. Вторжение роботов в доме – музее Н.Г. Славянова</a:t>
            </a:r>
            <a:r>
              <a:rPr lang="ru-RU" dirty="0"/>
              <a:t>  		</a:t>
            </a:r>
            <a:r>
              <a:rPr lang="ru-RU" sz="2000" b="1" dirty="0"/>
              <a:t>50 человек из 7 ОУ</a:t>
            </a: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539750" y="184150"/>
            <a:ext cx="8135938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800" b="1">
                <a:solidFill>
                  <a:schemeClr val="hlink"/>
                </a:solidFill>
              </a:rPr>
              <a:t>Организация  мероприятий для школьников  Пермского края </a:t>
            </a:r>
          </a:p>
        </p:txBody>
      </p:sp>
      <p:sp>
        <p:nvSpPr>
          <p:cNvPr id="6" name="Скругленный прямоугольник 10"/>
          <p:cNvSpPr>
            <a:spLocks noChangeArrowheads="1"/>
          </p:cNvSpPr>
          <p:nvPr/>
        </p:nvSpPr>
        <p:spPr bwMode="auto">
          <a:xfrm>
            <a:off x="683568" y="4365104"/>
            <a:ext cx="7775575" cy="720080"/>
          </a:xfrm>
          <a:prstGeom prst="roundRect">
            <a:avLst>
              <a:gd name="adj" fmla="val 3907"/>
            </a:avLst>
          </a:prstGeom>
          <a:solidFill>
            <a:schemeClr val="bg1">
              <a:alpha val="61960"/>
            </a:schemeClr>
          </a:solidFill>
          <a:ln w="25400" algn="ctr">
            <a:solidFill>
              <a:srgbClr val="0099FF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2000" b="1" dirty="0" smtClean="0"/>
              <a:t>3 краевая конференция «</a:t>
            </a:r>
            <a:r>
              <a:rPr lang="ru-RU" sz="2000" b="1" dirty="0" err="1" smtClean="0"/>
              <a:t>Техноинтеллект</a:t>
            </a:r>
            <a:r>
              <a:rPr lang="ru-RU" sz="2000" b="1" dirty="0" smtClean="0"/>
              <a:t>  - 2016»</a:t>
            </a:r>
            <a:endParaRPr lang="ru-RU" sz="2000" b="1" dirty="0"/>
          </a:p>
        </p:txBody>
      </p:sp>
      <p:sp>
        <p:nvSpPr>
          <p:cNvPr id="7" name="Скругленный прямоугольник 10"/>
          <p:cNvSpPr>
            <a:spLocks noChangeArrowheads="1"/>
          </p:cNvSpPr>
          <p:nvPr/>
        </p:nvSpPr>
        <p:spPr bwMode="auto">
          <a:xfrm>
            <a:off x="683568" y="5445224"/>
            <a:ext cx="7775575" cy="720080"/>
          </a:xfrm>
          <a:prstGeom prst="roundRect">
            <a:avLst>
              <a:gd name="adj" fmla="val 3907"/>
            </a:avLst>
          </a:prstGeom>
          <a:solidFill>
            <a:schemeClr val="bg1">
              <a:alpha val="61960"/>
            </a:schemeClr>
          </a:solidFill>
          <a:ln w="25400" algn="ctr">
            <a:solidFill>
              <a:srgbClr val="0099FF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2000" b="1" dirty="0" smtClean="0"/>
              <a:t>Краевой конкурс РОБОЛЕТО - 2016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animBg="1"/>
      <p:bldP spid="17411" grpId="0" animBg="1"/>
      <p:bldP spid="17412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Скругленный прямоугольник 10"/>
          <p:cNvSpPr>
            <a:spLocks noChangeArrowheads="1"/>
          </p:cNvSpPr>
          <p:nvPr/>
        </p:nvSpPr>
        <p:spPr bwMode="auto">
          <a:xfrm>
            <a:off x="611188" y="1196975"/>
            <a:ext cx="8353425" cy="1511300"/>
          </a:xfrm>
          <a:prstGeom prst="roundRect">
            <a:avLst>
              <a:gd name="adj" fmla="val 3907"/>
            </a:avLst>
          </a:prstGeom>
          <a:solidFill>
            <a:schemeClr val="bg1">
              <a:alpha val="61960"/>
            </a:schemeClr>
          </a:solidFill>
          <a:ln w="25400" algn="ctr">
            <a:solidFill>
              <a:srgbClr val="0099FF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>
              <a:buFontTx/>
              <a:buAutoNum type="arabicPeriod"/>
            </a:pP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Защищено диссертаций 2 </a:t>
            </a:r>
          </a:p>
          <a:p>
            <a:pPr marL="342900" indent="-342900"/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Ершов М.Г. «Применение элементов образовательной робототехники</a:t>
            </a:r>
          </a:p>
          <a:p>
            <a:pPr marL="342900" indent="-342900"/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как средства реализации политехнической направленности обучения</a:t>
            </a:r>
          </a:p>
          <a:p>
            <a:pPr marL="342900" indent="-342900"/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физики» (педагогика), </a:t>
            </a:r>
            <a:r>
              <a:rPr lang="ru-RU" sz="2000" b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ШилковаТ.А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. (биология)</a:t>
            </a:r>
          </a:p>
        </p:txBody>
      </p:sp>
      <p:sp>
        <p:nvSpPr>
          <p:cNvPr id="18435" name="Скругленный прямоугольник 10"/>
          <p:cNvSpPr>
            <a:spLocks noChangeArrowheads="1"/>
          </p:cNvSpPr>
          <p:nvPr/>
        </p:nvSpPr>
        <p:spPr bwMode="auto">
          <a:xfrm>
            <a:off x="611188" y="2852738"/>
            <a:ext cx="8353425" cy="1439862"/>
          </a:xfrm>
          <a:prstGeom prst="roundRect">
            <a:avLst>
              <a:gd name="adj" fmla="val 3907"/>
            </a:avLst>
          </a:prstGeom>
          <a:solidFill>
            <a:schemeClr val="bg1">
              <a:alpha val="61960"/>
            </a:schemeClr>
          </a:solidFill>
          <a:ln w="25400" algn="ctr">
            <a:solidFill>
              <a:srgbClr val="0099FF"/>
            </a:solidFill>
            <a:round/>
            <a:headEnd/>
            <a:tailEnd/>
          </a:ln>
        </p:spPr>
        <p:txBody>
          <a:bodyPr anchor="ctr"/>
          <a:lstStyle/>
          <a:p>
            <a:r>
              <a:rPr lang="ru-RU" sz="3200" dirty="0">
                <a:solidFill>
                  <a:srgbClr val="333333"/>
                </a:solidFill>
                <a:latin typeface="Verdana" pitchFamily="34" charset="0"/>
              </a:rPr>
              <a:t>2.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Количество аспирантов и соискателей 4 (педагогика).</a:t>
            </a:r>
          </a:p>
          <a:p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Обучение в магистратуре -1</a:t>
            </a:r>
          </a:p>
        </p:txBody>
      </p:sp>
      <p:sp>
        <p:nvSpPr>
          <p:cNvPr id="18436" name="Скругленный прямоугольник 10"/>
          <p:cNvSpPr>
            <a:spLocks noChangeArrowheads="1"/>
          </p:cNvSpPr>
          <p:nvPr/>
        </p:nvSpPr>
        <p:spPr bwMode="auto">
          <a:xfrm>
            <a:off x="611188" y="4581525"/>
            <a:ext cx="8281987" cy="1511300"/>
          </a:xfrm>
          <a:prstGeom prst="roundRect">
            <a:avLst>
              <a:gd name="adj" fmla="val 3907"/>
            </a:avLst>
          </a:prstGeom>
          <a:solidFill>
            <a:schemeClr val="bg1">
              <a:alpha val="61960"/>
            </a:schemeClr>
          </a:solidFill>
          <a:ln w="25400" algn="ctr">
            <a:solidFill>
              <a:srgbClr val="0099FF"/>
            </a:solidFill>
            <a:round/>
            <a:headEnd/>
            <a:tailEnd/>
          </a:ln>
        </p:spPr>
        <p:txBody>
          <a:bodyPr anchor="ctr"/>
          <a:lstStyle/>
          <a:p>
            <a:pPr algn="just"/>
            <a:r>
              <a:rPr lang="ru-RU" sz="3200" dirty="0">
                <a:solidFill>
                  <a:srgbClr val="333333"/>
                </a:solidFill>
                <a:latin typeface="Verdana" pitchFamily="34" charset="0"/>
              </a:rPr>
              <a:t>3.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Конференция «</a:t>
            </a:r>
            <a:r>
              <a:rPr lang="ru-RU" sz="2400" b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Техноинтеллект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», «РОБОФЕСТ Урал», «РОБОФЕСТ Москва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».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755650" y="366713"/>
            <a:ext cx="727233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3200" b="1">
                <a:solidFill>
                  <a:schemeClr val="hlink"/>
                </a:solidFill>
              </a:rPr>
              <a:t>Результативность</a:t>
            </a:r>
            <a:r>
              <a:rPr lang="ru-RU" sz="3200">
                <a:solidFill>
                  <a:schemeClr val="hlink"/>
                </a:solidFill>
              </a:rPr>
              <a:t> </a:t>
            </a:r>
            <a:r>
              <a:rPr lang="ru-RU" sz="3200" b="1">
                <a:solidFill>
                  <a:schemeClr val="hlink"/>
                </a:solidFill>
              </a:rPr>
              <a:t>проекта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animBg="1"/>
      <p:bldP spid="18435" grpId="0" animBg="1"/>
      <p:bldP spid="18436" grpId="0" animBg="1"/>
      <p:bldP spid="184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Скругленный прямоугольник 10"/>
          <p:cNvSpPr>
            <a:spLocks noChangeArrowheads="1"/>
          </p:cNvSpPr>
          <p:nvPr/>
        </p:nvSpPr>
        <p:spPr bwMode="auto">
          <a:xfrm>
            <a:off x="395288" y="1341438"/>
            <a:ext cx="8570912" cy="4895874"/>
          </a:xfrm>
          <a:prstGeom prst="roundRect">
            <a:avLst>
              <a:gd name="adj" fmla="val 3907"/>
            </a:avLst>
          </a:prstGeom>
          <a:solidFill>
            <a:schemeClr val="bg1">
              <a:alpha val="61960"/>
            </a:schemeClr>
          </a:solidFill>
          <a:ln w="25400" algn="ctr">
            <a:solidFill>
              <a:srgbClr val="0099FF"/>
            </a:solidFill>
            <a:round/>
            <a:headEnd/>
            <a:tailEnd/>
          </a:ln>
        </p:spPr>
        <p:txBody>
          <a:bodyPr anchor="ctr"/>
          <a:lstStyle/>
          <a:p>
            <a:r>
              <a:rPr lang="ru-RU" sz="2400" dirty="0"/>
              <a:t>В 2015  и 2016 году ученик школы </a:t>
            </a:r>
            <a:r>
              <a:rPr lang="ru-RU" sz="2400" b="1" dirty="0"/>
              <a:t>Иван Петров </a:t>
            </a:r>
            <a:r>
              <a:rPr lang="ru-RU" sz="2400" b="1" dirty="0" smtClean="0"/>
              <a:t> </a:t>
            </a:r>
            <a:r>
              <a:rPr lang="ru-RU" sz="2400" dirty="0" smtClean="0"/>
              <a:t>победитель </a:t>
            </a:r>
            <a:r>
              <a:rPr lang="ru-RU" sz="2400" dirty="0"/>
              <a:t>соревнований </a:t>
            </a:r>
            <a:r>
              <a:rPr lang="ru-RU" sz="2400" b="1" dirty="0"/>
              <a:t>ИКАР</a:t>
            </a:r>
            <a:r>
              <a:rPr lang="ru-RU" sz="2400" dirty="0"/>
              <a:t> (инженерный кадры России) и </a:t>
            </a:r>
            <a:r>
              <a:rPr lang="ru-RU" sz="2400" b="1" dirty="0"/>
              <a:t>ШУСТРИК</a:t>
            </a:r>
            <a:r>
              <a:rPr lang="ru-RU" sz="2400" dirty="0"/>
              <a:t> (школьники умеющие строить инновационные конструкции</a:t>
            </a:r>
            <a:r>
              <a:rPr lang="ru-RU" sz="2400" dirty="0" smtClean="0"/>
              <a:t>), </a:t>
            </a:r>
            <a:r>
              <a:rPr lang="ru-RU" sz="2400" dirty="0"/>
              <a:t>российской олимпиады по «Технологии» в г.С-Петербурге., </a:t>
            </a:r>
            <a:r>
              <a:rPr lang="ru-RU" sz="2400" dirty="0" smtClean="0"/>
              <a:t>стал участником </a:t>
            </a:r>
            <a:r>
              <a:rPr lang="ru-RU" sz="2400" dirty="0"/>
              <a:t>президентского форума в г.Ярославле </a:t>
            </a:r>
            <a:r>
              <a:rPr lang="ru-RU" sz="2400" b="1" dirty="0"/>
              <a:t>«Интеллектуальное будущее </a:t>
            </a:r>
            <a:r>
              <a:rPr lang="ru-RU" sz="2400" b="1" dirty="0" smtClean="0"/>
              <a:t>России»</a:t>
            </a:r>
            <a:endParaRPr lang="ru-RU" sz="2400" dirty="0"/>
          </a:p>
          <a:p>
            <a:r>
              <a:rPr lang="ru-RU" sz="2400" dirty="0" smtClean="0"/>
              <a:t>Получает </a:t>
            </a:r>
            <a:r>
              <a:rPr lang="ru-RU" sz="2400" dirty="0"/>
              <a:t>учрежденный в 2015 году Знак губернатора «Доблесть Пермского края». Сконструировал </a:t>
            </a:r>
            <a:r>
              <a:rPr lang="ru-RU" sz="2400" b="1" dirty="0"/>
              <a:t>«Модель шагового электродвигателя на магнитном подвесе»</a:t>
            </a:r>
            <a:r>
              <a:rPr lang="ru-RU" sz="2400" dirty="0"/>
              <a:t>. </a:t>
            </a:r>
            <a:r>
              <a:rPr lang="ru-RU" sz="2400" b="1" dirty="0"/>
              <a:t>Руководитель проекта: учитель физики школы №135</a:t>
            </a:r>
            <a:r>
              <a:rPr lang="ru-RU" sz="2400" dirty="0"/>
              <a:t> - </a:t>
            </a:r>
            <a:r>
              <a:rPr lang="ru-RU" sz="2400" b="1" dirty="0"/>
              <a:t>Ершов Михаил Георгиевич</a:t>
            </a:r>
          </a:p>
        </p:txBody>
      </p:sp>
      <p:sp>
        <p:nvSpPr>
          <p:cNvPr id="19458" name="Скругленный прямоугольник 10"/>
          <p:cNvSpPr>
            <a:spLocks noChangeArrowheads="1"/>
          </p:cNvSpPr>
          <p:nvPr/>
        </p:nvSpPr>
        <p:spPr bwMode="auto">
          <a:xfrm>
            <a:off x="755650" y="188913"/>
            <a:ext cx="7854950" cy="800100"/>
          </a:xfrm>
          <a:prstGeom prst="roundRect">
            <a:avLst>
              <a:gd name="adj" fmla="val 3907"/>
            </a:avLst>
          </a:prstGeom>
          <a:solidFill>
            <a:schemeClr val="bg1">
              <a:alpha val="61960"/>
            </a:schemeClr>
          </a:solidFill>
          <a:ln w="25400" algn="ctr">
            <a:solidFill>
              <a:srgbClr val="0099FF"/>
            </a:solidFill>
            <a:round/>
            <a:headEnd/>
            <a:tailEnd/>
          </a:ln>
        </p:spPr>
        <p:txBody>
          <a:bodyPr anchor="ctr"/>
          <a:lstStyle/>
          <a:p>
            <a:endParaRPr lang="ru-RU" sz="3200" b="1">
              <a:solidFill>
                <a:schemeClr val="hlink"/>
              </a:solidFill>
            </a:endParaRPr>
          </a:p>
          <a:p>
            <a:r>
              <a:rPr lang="ru-RU" sz="3200" b="1">
                <a:solidFill>
                  <a:schemeClr val="hlink"/>
                </a:solidFill>
              </a:rPr>
              <a:t>Результативность</a:t>
            </a:r>
            <a:r>
              <a:rPr lang="ru-RU" sz="3200">
                <a:solidFill>
                  <a:schemeClr val="hlink"/>
                </a:solidFill>
              </a:rPr>
              <a:t> </a:t>
            </a:r>
            <a:r>
              <a:rPr lang="ru-RU" sz="3200" b="1">
                <a:solidFill>
                  <a:schemeClr val="hlink"/>
                </a:solidFill>
              </a:rPr>
              <a:t>проекта</a:t>
            </a:r>
          </a:p>
          <a:p>
            <a:endParaRPr lang="ru-RU" sz="3200">
              <a:solidFill>
                <a:srgbClr val="333333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7" grpId="0" animBg="1"/>
      <p:bldP spid="19457" grpId="1" animBg="1"/>
      <p:bldP spid="1945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Скругленный прямоугольник 10"/>
          <p:cNvSpPr>
            <a:spLocks noChangeArrowheads="1"/>
          </p:cNvSpPr>
          <p:nvPr/>
        </p:nvSpPr>
        <p:spPr bwMode="auto">
          <a:xfrm>
            <a:off x="395288" y="1341438"/>
            <a:ext cx="8570912" cy="5327650"/>
          </a:xfrm>
          <a:prstGeom prst="roundRect">
            <a:avLst>
              <a:gd name="adj" fmla="val 3907"/>
            </a:avLst>
          </a:prstGeom>
          <a:solidFill>
            <a:schemeClr val="bg1">
              <a:alpha val="61960"/>
            </a:schemeClr>
          </a:solidFill>
          <a:ln w="25400" algn="ctr">
            <a:solidFill>
              <a:srgbClr val="0099FF"/>
            </a:solidFill>
            <a:round/>
            <a:headEnd/>
            <a:tailEnd/>
          </a:ln>
        </p:spPr>
        <p:txBody>
          <a:bodyPr anchor="ctr"/>
          <a:lstStyle/>
          <a:p>
            <a:endParaRPr lang="ru-RU" sz="2000"/>
          </a:p>
        </p:txBody>
      </p:sp>
      <p:sp>
        <p:nvSpPr>
          <p:cNvPr id="20482" name="Скругленный прямоугольник 10"/>
          <p:cNvSpPr>
            <a:spLocks noChangeArrowheads="1"/>
          </p:cNvSpPr>
          <p:nvPr/>
        </p:nvSpPr>
        <p:spPr bwMode="auto">
          <a:xfrm>
            <a:off x="755650" y="188913"/>
            <a:ext cx="7854950" cy="800100"/>
          </a:xfrm>
          <a:prstGeom prst="roundRect">
            <a:avLst>
              <a:gd name="adj" fmla="val 3907"/>
            </a:avLst>
          </a:prstGeom>
          <a:solidFill>
            <a:schemeClr val="bg1">
              <a:alpha val="61960"/>
            </a:schemeClr>
          </a:solidFill>
          <a:ln w="25400" algn="ctr">
            <a:solidFill>
              <a:srgbClr val="0099FF"/>
            </a:solidFill>
            <a:round/>
            <a:headEnd/>
            <a:tailEnd/>
          </a:ln>
        </p:spPr>
        <p:txBody>
          <a:bodyPr anchor="ctr"/>
          <a:lstStyle/>
          <a:p>
            <a:endParaRPr lang="ru-RU" sz="3200" b="1">
              <a:solidFill>
                <a:schemeClr val="hlink"/>
              </a:solidFill>
            </a:endParaRPr>
          </a:p>
          <a:p>
            <a:r>
              <a:rPr lang="ru-RU" sz="3200" b="1">
                <a:solidFill>
                  <a:schemeClr val="hlink"/>
                </a:solidFill>
              </a:rPr>
              <a:t>Результативность</a:t>
            </a:r>
            <a:r>
              <a:rPr lang="ru-RU" sz="3200">
                <a:solidFill>
                  <a:schemeClr val="hlink"/>
                </a:solidFill>
              </a:rPr>
              <a:t> </a:t>
            </a:r>
            <a:r>
              <a:rPr lang="ru-RU" sz="3200" b="1">
                <a:solidFill>
                  <a:schemeClr val="hlink"/>
                </a:solidFill>
              </a:rPr>
              <a:t>проекта</a:t>
            </a:r>
          </a:p>
          <a:p>
            <a:endParaRPr lang="ru-RU" sz="3200">
              <a:solidFill>
                <a:srgbClr val="333333"/>
              </a:solidFill>
              <a:latin typeface="Verdana" pitchFamily="34" charset="0"/>
            </a:endParaRPr>
          </a:p>
        </p:txBody>
      </p:sp>
      <p:pic>
        <p:nvPicPr>
          <p:cNvPr id="20483" name="Picture 4" descr="Диплом Петров 2016-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1231900"/>
            <a:ext cx="7273925" cy="543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5" descr="DSC_0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000" y="1772815"/>
            <a:ext cx="3481388" cy="4753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Скругленный прямоугольник 10"/>
          <p:cNvSpPr>
            <a:spLocks noChangeArrowheads="1"/>
          </p:cNvSpPr>
          <p:nvPr/>
        </p:nvSpPr>
        <p:spPr bwMode="auto">
          <a:xfrm>
            <a:off x="395288" y="1341438"/>
            <a:ext cx="8570912" cy="5327650"/>
          </a:xfrm>
          <a:prstGeom prst="roundRect">
            <a:avLst>
              <a:gd name="adj" fmla="val 3907"/>
            </a:avLst>
          </a:prstGeom>
          <a:solidFill>
            <a:schemeClr val="bg1">
              <a:alpha val="61960"/>
            </a:schemeClr>
          </a:solidFill>
          <a:ln w="25400" algn="ctr">
            <a:solidFill>
              <a:srgbClr val="0099FF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ru-RU" b="1">
              <a:latin typeface="Times New Roman" pitchFamily="18" charset="0"/>
            </a:endParaRPr>
          </a:p>
          <a:p>
            <a:pPr algn="ctr"/>
            <a:endParaRPr lang="ru-RU" b="1">
              <a:latin typeface="Times New Roman" pitchFamily="18" charset="0"/>
            </a:endParaRPr>
          </a:p>
          <a:p>
            <a:pPr algn="ctr"/>
            <a:endParaRPr lang="ru-RU" b="1">
              <a:latin typeface="Times New Roman" pitchFamily="18" charset="0"/>
            </a:endParaRPr>
          </a:p>
          <a:p>
            <a:pPr algn="ctr"/>
            <a:endParaRPr lang="ru-RU" b="1">
              <a:latin typeface="Times New Roman" pitchFamily="18" charset="0"/>
            </a:endParaRPr>
          </a:p>
          <a:p>
            <a:pPr algn="ctr"/>
            <a:endParaRPr lang="ru-RU" b="1">
              <a:latin typeface="Times New Roman" pitchFamily="18" charset="0"/>
            </a:endParaRPr>
          </a:p>
          <a:p>
            <a:pPr algn="ctr"/>
            <a:endParaRPr lang="ru-RU" b="1">
              <a:latin typeface="Times New Roman" pitchFamily="18" charset="0"/>
            </a:endParaRPr>
          </a:p>
          <a:p>
            <a:pPr algn="ctr"/>
            <a:endParaRPr lang="ru-RU" b="1">
              <a:latin typeface="Times New Roman" pitchFamily="18" charset="0"/>
            </a:endParaRPr>
          </a:p>
          <a:p>
            <a:pPr algn="ctr"/>
            <a:endParaRPr lang="ru-RU" b="1">
              <a:latin typeface="Times New Roman" pitchFamily="18" charset="0"/>
            </a:endParaRPr>
          </a:p>
          <a:p>
            <a:pPr algn="ctr"/>
            <a:endParaRPr lang="ru-RU" b="1">
              <a:latin typeface="Times New Roman" pitchFamily="18" charset="0"/>
            </a:endParaRPr>
          </a:p>
          <a:p>
            <a:pPr algn="ctr"/>
            <a:endParaRPr lang="ru-RU" b="1">
              <a:latin typeface="Times New Roman" pitchFamily="18" charset="0"/>
            </a:endParaRPr>
          </a:p>
          <a:p>
            <a:pPr algn="ctr"/>
            <a:endParaRPr lang="ru-RU" b="1">
              <a:latin typeface="Times New Roman" pitchFamily="18" charset="0"/>
            </a:endParaRPr>
          </a:p>
          <a:p>
            <a:pPr algn="ctr"/>
            <a:endParaRPr lang="ru-RU" b="1">
              <a:latin typeface="Times New Roman" pitchFamily="18" charset="0"/>
            </a:endParaRPr>
          </a:p>
          <a:p>
            <a:pPr algn="ctr"/>
            <a:endParaRPr lang="ru-RU" b="1">
              <a:latin typeface="Times New Roman" pitchFamily="18" charset="0"/>
            </a:endParaRPr>
          </a:p>
          <a:p>
            <a:pPr algn="ctr"/>
            <a:endParaRPr lang="ru-RU" b="1">
              <a:latin typeface="Times New Roman" pitchFamily="18" charset="0"/>
            </a:endParaRPr>
          </a:p>
          <a:p>
            <a:pPr algn="ctr"/>
            <a:endParaRPr lang="ru-RU" b="1">
              <a:latin typeface="Times New Roman" pitchFamily="18" charset="0"/>
            </a:endParaRPr>
          </a:p>
          <a:p>
            <a:pPr algn="ctr"/>
            <a:r>
              <a:rPr lang="ru-RU" b="1">
                <a:latin typeface="Times New Roman" pitchFamily="18" charset="0"/>
              </a:rPr>
              <a:t>В мае 2016 года в фестивале ПГНИУ «Интеллектуальные роботы» учащиеся школы заняли весь пьедестал почёта 1,2 и 3 место.</a:t>
            </a:r>
          </a:p>
          <a:p>
            <a:pPr algn="ctr"/>
            <a:r>
              <a:rPr lang="ru-RU" b="1">
                <a:latin typeface="Times New Roman" pitchFamily="18" charset="0"/>
              </a:rPr>
              <a:t>Рейтинг по робототехнике 1 место среди ОУ г. Перми</a:t>
            </a:r>
          </a:p>
        </p:txBody>
      </p:sp>
      <p:sp>
        <p:nvSpPr>
          <p:cNvPr id="21506" name="Скругленный прямоугольник 10"/>
          <p:cNvSpPr>
            <a:spLocks noChangeArrowheads="1"/>
          </p:cNvSpPr>
          <p:nvPr/>
        </p:nvSpPr>
        <p:spPr bwMode="auto">
          <a:xfrm>
            <a:off x="755650" y="188913"/>
            <a:ext cx="7854950" cy="800100"/>
          </a:xfrm>
          <a:prstGeom prst="roundRect">
            <a:avLst>
              <a:gd name="adj" fmla="val 3907"/>
            </a:avLst>
          </a:prstGeom>
          <a:solidFill>
            <a:schemeClr val="bg1">
              <a:alpha val="61960"/>
            </a:schemeClr>
          </a:solidFill>
          <a:ln w="25400" algn="ctr">
            <a:solidFill>
              <a:srgbClr val="0099FF"/>
            </a:solidFill>
            <a:round/>
            <a:headEnd/>
            <a:tailEnd/>
          </a:ln>
        </p:spPr>
        <p:txBody>
          <a:bodyPr anchor="ctr"/>
          <a:lstStyle/>
          <a:p>
            <a:endParaRPr lang="ru-RU" sz="3200" b="1">
              <a:solidFill>
                <a:schemeClr val="hlink"/>
              </a:solidFill>
            </a:endParaRPr>
          </a:p>
          <a:p>
            <a:r>
              <a:rPr lang="ru-RU" sz="3200" b="1">
                <a:solidFill>
                  <a:schemeClr val="hlink"/>
                </a:solidFill>
              </a:rPr>
              <a:t>Результативность</a:t>
            </a:r>
            <a:r>
              <a:rPr lang="ru-RU" sz="3200">
                <a:solidFill>
                  <a:schemeClr val="hlink"/>
                </a:solidFill>
              </a:rPr>
              <a:t> </a:t>
            </a:r>
            <a:r>
              <a:rPr lang="ru-RU" sz="3200" b="1">
                <a:solidFill>
                  <a:schemeClr val="hlink"/>
                </a:solidFill>
              </a:rPr>
              <a:t>проекта</a:t>
            </a:r>
          </a:p>
          <a:p>
            <a:endParaRPr lang="ru-RU" sz="3200">
              <a:solidFill>
                <a:srgbClr val="333333"/>
              </a:solidFill>
              <a:latin typeface="Verdana" pitchFamily="34" charset="0"/>
            </a:endParaRPr>
          </a:p>
        </p:txBody>
      </p:sp>
      <p:pic>
        <p:nvPicPr>
          <p:cNvPr id="21507" name="Picture 4" descr="DSC_017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412875"/>
            <a:ext cx="6480719" cy="419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Скругленный прямоугольник 10"/>
          <p:cNvSpPr>
            <a:spLocks noChangeArrowheads="1"/>
          </p:cNvSpPr>
          <p:nvPr/>
        </p:nvSpPr>
        <p:spPr bwMode="auto">
          <a:xfrm>
            <a:off x="250825" y="1341438"/>
            <a:ext cx="8715375" cy="5327650"/>
          </a:xfrm>
          <a:prstGeom prst="roundRect">
            <a:avLst>
              <a:gd name="adj" fmla="val 3907"/>
            </a:avLst>
          </a:prstGeom>
          <a:solidFill>
            <a:schemeClr val="bg1">
              <a:alpha val="61960"/>
            </a:schemeClr>
          </a:solidFill>
          <a:ln w="25400" algn="ctr">
            <a:solidFill>
              <a:srgbClr val="0099FF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 algn="ctr"/>
            <a:r>
              <a:rPr lang="ru-RU" b="1" dirty="0"/>
              <a:t> </a:t>
            </a:r>
            <a:r>
              <a:rPr lang="ru-RU" sz="2000" b="1" dirty="0"/>
              <a:t>Направление инновационного опыта: введение образовательной робототехники в школе</a:t>
            </a:r>
          </a:p>
          <a:p>
            <a:pPr marL="342900" indent="-342900" algn="ctr"/>
            <a:endParaRPr lang="ru-RU" sz="2000" b="1" dirty="0"/>
          </a:p>
          <a:p>
            <a:pPr marL="342900" indent="-342900" algn="ctr"/>
            <a:endParaRPr lang="ru-RU" sz="2000" b="1" dirty="0"/>
          </a:p>
          <a:p>
            <a:pPr marL="342900" indent="-342900">
              <a:buFontTx/>
              <a:buChar char="•"/>
            </a:pPr>
            <a:r>
              <a:rPr lang="ru-RU" sz="2000" b="1" dirty="0">
                <a:solidFill>
                  <a:schemeClr val="hlink"/>
                </a:solidFill>
              </a:rPr>
              <a:t>Программы по образовательной робототехнике и </a:t>
            </a:r>
            <a:r>
              <a:rPr lang="ru-RU" sz="2000" b="1" dirty="0" smtClean="0">
                <a:solidFill>
                  <a:schemeClr val="hlink"/>
                </a:solidFill>
              </a:rPr>
              <a:t>конструированию</a:t>
            </a:r>
            <a:endParaRPr lang="ru-RU" sz="2000" b="1" dirty="0">
              <a:solidFill>
                <a:schemeClr val="hlink"/>
              </a:solidFill>
            </a:endParaRPr>
          </a:p>
          <a:p>
            <a:pPr marL="342900" indent="-342900">
              <a:buFontTx/>
              <a:buChar char="•"/>
            </a:pPr>
            <a:r>
              <a:rPr lang="ru-RU" sz="2000" b="1" dirty="0" smtClean="0">
                <a:solidFill>
                  <a:schemeClr val="hlink"/>
                </a:solidFill>
              </a:rPr>
              <a:t>Проекты </a:t>
            </a:r>
            <a:r>
              <a:rPr lang="ru-RU" sz="2000" b="1" dirty="0">
                <a:solidFill>
                  <a:schemeClr val="hlink"/>
                </a:solidFill>
              </a:rPr>
              <a:t>по образовательной робототехнике</a:t>
            </a:r>
          </a:p>
          <a:p>
            <a:pPr marL="342900" indent="-342900">
              <a:buFontTx/>
              <a:buChar char="•"/>
            </a:pPr>
            <a:r>
              <a:rPr lang="ru-RU" sz="2000" b="1" dirty="0">
                <a:solidFill>
                  <a:schemeClr val="hlink"/>
                </a:solidFill>
              </a:rPr>
              <a:t>Проектные офисы  для педагогов – </a:t>
            </a:r>
            <a:r>
              <a:rPr lang="ru-RU" sz="2000" b="1" dirty="0" err="1">
                <a:solidFill>
                  <a:schemeClr val="hlink"/>
                </a:solidFill>
              </a:rPr>
              <a:t>тьюторов</a:t>
            </a:r>
            <a:r>
              <a:rPr lang="ru-RU" sz="2000" dirty="0">
                <a:solidFill>
                  <a:schemeClr val="hlink"/>
                </a:solidFill>
              </a:rPr>
              <a:t> </a:t>
            </a:r>
          </a:p>
          <a:p>
            <a:pPr marL="342900" indent="-342900">
              <a:buFontTx/>
              <a:buChar char="•"/>
            </a:pPr>
            <a:r>
              <a:rPr lang="ru-RU" sz="2000" b="1" dirty="0">
                <a:solidFill>
                  <a:schemeClr val="hlink"/>
                </a:solidFill>
              </a:rPr>
              <a:t>Модули курсовой подготовки по образовательной робототехнике и </a:t>
            </a:r>
            <a:r>
              <a:rPr lang="ru-RU" sz="2000" b="1" dirty="0" err="1">
                <a:solidFill>
                  <a:schemeClr val="hlink"/>
                </a:solidFill>
              </a:rPr>
              <a:t>деятельностному</a:t>
            </a:r>
            <a:r>
              <a:rPr lang="ru-RU" sz="2000" b="1" dirty="0">
                <a:solidFill>
                  <a:schemeClr val="hlink"/>
                </a:solidFill>
              </a:rPr>
              <a:t> подходу в образовании</a:t>
            </a:r>
          </a:p>
          <a:p>
            <a:pPr marL="342900" indent="-342900">
              <a:buFontTx/>
              <a:buChar char="•"/>
            </a:pPr>
            <a:r>
              <a:rPr lang="ru-RU" sz="2000" b="1" dirty="0">
                <a:solidFill>
                  <a:schemeClr val="hlink"/>
                </a:solidFill>
              </a:rPr>
              <a:t>Конкурсы «</a:t>
            </a:r>
            <a:r>
              <a:rPr lang="ru-RU" sz="2000" b="1" dirty="0" err="1">
                <a:solidFill>
                  <a:schemeClr val="hlink"/>
                </a:solidFill>
              </a:rPr>
              <a:t>Роботенок</a:t>
            </a:r>
            <a:r>
              <a:rPr lang="ru-RU" sz="2000" b="1" dirty="0">
                <a:solidFill>
                  <a:schemeClr val="hlink"/>
                </a:solidFill>
              </a:rPr>
              <a:t> Пермского края», «Сто дорог – одна в робототехнику».</a:t>
            </a:r>
          </a:p>
          <a:p>
            <a:pPr marL="342900" indent="-342900" algn="ctr">
              <a:buFontTx/>
              <a:buChar char="•"/>
            </a:pPr>
            <a:endParaRPr lang="ru-RU" sz="2000" b="1" dirty="0">
              <a:solidFill>
                <a:schemeClr val="hlink"/>
              </a:solidFill>
            </a:endParaRPr>
          </a:p>
        </p:txBody>
      </p:sp>
      <p:sp>
        <p:nvSpPr>
          <p:cNvPr id="22530" name="Скругленный прямоугольник 10"/>
          <p:cNvSpPr>
            <a:spLocks noChangeArrowheads="1"/>
          </p:cNvSpPr>
          <p:nvPr/>
        </p:nvSpPr>
        <p:spPr bwMode="auto">
          <a:xfrm>
            <a:off x="250825" y="188913"/>
            <a:ext cx="8642350" cy="1008062"/>
          </a:xfrm>
          <a:prstGeom prst="roundRect">
            <a:avLst>
              <a:gd name="adj" fmla="val 3907"/>
            </a:avLst>
          </a:prstGeom>
          <a:solidFill>
            <a:schemeClr val="bg1">
              <a:alpha val="61960"/>
            </a:schemeClr>
          </a:solidFill>
          <a:ln w="25400" algn="ctr">
            <a:solidFill>
              <a:srgbClr val="0099FF"/>
            </a:solidFill>
            <a:round/>
            <a:headEnd/>
            <a:tailEnd/>
          </a:ln>
        </p:spPr>
        <p:txBody>
          <a:bodyPr anchor="ctr"/>
          <a:lstStyle/>
          <a:p>
            <a:endParaRPr lang="ru-RU" sz="3200" b="1">
              <a:solidFill>
                <a:schemeClr val="hlink"/>
              </a:solidFill>
            </a:endParaRPr>
          </a:p>
          <a:p>
            <a:r>
              <a:rPr lang="ru-RU" sz="2800" b="1">
                <a:latin typeface="Times New Roman" pitchFamily="18" charset="0"/>
              </a:rPr>
              <a:t>Трансляция опыта на территории Пермского края</a:t>
            </a:r>
            <a:r>
              <a:rPr lang="ru-RU" sz="2800">
                <a:latin typeface="Times New Roman" pitchFamily="18" charset="0"/>
              </a:rPr>
              <a:t> </a:t>
            </a:r>
            <a:endParaRPr lang="ru-RU" sz="2800" b="1">
              <a:solidFill>
                <a:schemeClr val="hlink"/>
              </a:solidFill>
              <a:latin typeface="Times New Roman" pitchFamily="18" charset="0"/>
            </a:endParaRPr>
          </a:p>
          <a:p>
            <a:endParaRPr lang="ru-RU" sz="2800">
              <a:solidFill>
                <a:srgbClr val="333333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5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5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5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5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5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5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5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5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5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5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Скругленный прямоугольник 10"/>
          <p:cNvSpPr>
            <a:spLocks noChangeArrowheads="1"/>
          </p:cNvSpPr>
          <p:nvPr/>
        </p:nvSpPr>
        <p:spPr bwMode="auto">
          <a:xfrm>
            <a:off x="467544" y="1313656"/>
            <a:ext cx="8498656" cy="5544344"/>
          </a:xfrm>
          <a:prstGeom prst="roundRect">
            <a:avLst>
              <a:gd name="adj" fmla="val 3907"/>
            </a:avLst>
          </a:prstGeom>
          <a:solidFill>
            <a:schemeClr val="bg1">
              <a:alpha val="61960"/>
            </a:schemeClr>
          </a:solidFill>
          <a:ln w="25400" algn="ctr">
            <a:solidFill>
              <a:srgbClr val="0099FF"/>
            </a:solidFill>
            <a:round/>
            <a:headEnd/>
            <a:tailEnd/>
          </a:ln>
        </p:spPr>
        <p:txBody>
          <a:bodyPr anchor="ctr"/>
          <a:lstStyle/>
          <a:p>
            <a:endParaRPr lang="ru-RU" dirty="0">
              <a:solidFill>
                <a:schemeClr val="hlink"/>
              </a:solidFill>
            </a:endParaRPr>
          </a:p>
        </p:txBody>
      </p:sp>
      <p:sp>
        <p:nvSpPr>
          <p:cNvPr id="16387" name="Скругленный прямоугольник 10"/>
          <p:cNvSpPr>
            <a:spLocks noChangeArrowheads="1"/>
          </p:cNvSpPr>
          <p:nvPr/>
        </p:nvSpPr>
        <p:spPr bwMode="auto">
          <a:xfrm>
            <a:off x="604838" y="180975"/>
            <a:ext cx="7854950" cy="800100"/>
          </a:xfrm>
          <a:prstGeom prst="roundRect">
            <a:avLst>
              <a:gd name="adj" fmla="val 3907"/>
            </a:avLst>
          </a:prstGeom>
          <a:solidFill>
            <a:schemeClr val="bg1">
              <a:alpha val="61960"/>
            </a:schemeClr>
          </a:solidFill>
          <a:ln w="25400" algn="ctr">
            <a:solidFill>
              <a:srgbClr val="0099FF"/>
            </a:solidFill>
            <a:round/>
            <a:headEnd/>
            <a:tailEnd/>
          </a:ln>
        </p:spPr>
        <p:txBody>
          <a:bodyPr anchor="ctr"/>
          <a:lstStyle/>
          <a:p>
            <a:r>
              <a:rPr lang="ru-RU" sz="3200" b="1" dirty="0" smtClean="0">
                <a:solidFill>
                  <a:schemeClr val="hlink"/>
                </a:solidFill>
              </a:rPr>
              <a:t>Развитие сетевого взаимодействия</a:t>
            </a:r>
            <a:endParaRPr lang="ru-RU" sz="3200" dirty="0">
              <a:solidFill>
                <a:srgbClr val="333333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Скругленный прямоугольник 10"/>
          <p:cNvSpPr>
            <a:spLocks noChangeArrowheads="1"/>
          </p:cNvSpPr>
          <p:nvPr/>
        </p:nvSpPr>
        <p:spPr bwMode="auto">
          <a:xfrm>
            <a:off x="539750" y="908050"/>
            <a:ext cx="7848600" cy="720725"/>
          </a:xfrm>
          <a:prstGeom prst="roundRect">
            <a:avLst>
              <a:gd name="adj" fmla="val 3907"/>
            </a:avLst>
          </a:prstGeom>
          <a:solidFill>
            <a:schemeClr val="bg1">
              <a:alpha val="61960"/>
            </a:schemeClr>
          </a:solidFill>
          <a:ln w="25400" algn="ctr">
            <a:solidFill>
              <a:srgbClr val="0099FF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2000" b="1" u="sng"/>
              <a:t>Открытие базовой кафедры</a:t>
            </a:r>
          </a:p>
        </p:txBody>
      </p:sp>
      <p:sp>
        <p:nvSpPr>
          <p:cNvPr id="23554" name="Скругленный прямоугольник 10"/>
          <p:cNvSpPr>
            <a:spLocks noChangeArrowheads="1"/>
          </p:cNvSpPr>
          <p:nvPr/>
        </p:nvSpPr>
        <p:spPr bwMode="auto">
          <a:xfrm>
            <a:off x="539750" y="2060575"/>
            <a:ext cx="7848600" cy="863600"/>
          </a:xfrm>
          <a:prstGeom prst="roundRect">
            <a:avLst>
              <a:gd name="adj" fmla="val 3907"/>
            </a:avLst>
          </a:prstGeom>
          <a:solidFill>
            <a:schemeClr val="bg1">
              <a:alpha val="61960"/>
            </a:schemeClr>
          </a:solidFill>
          <a:ln w="25400" algn="ctr">
            <a:solidFill>
              <a:srgbClr val="0099FF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2000" b="1" u="sng"/>
              <a:t>Открытие инженерных классов</a:t>
            </a:r>
          </a:p>
        </p:txBody>
      </p:sp>
      <p:sp>
        <p:nvSpPr>
          <p:cNvPr id="23555" name="Скругленный прямоугольник 10"/>
          <p:cNvSpPr>
            <a:spLocks noChangeArrowheads="1"/>
          </p:cNvSpPr>
          <p:nvPr/>
        </p:nvSpPr>
        <p:spPr bwMode="auto">
          <a:xfrm>
            <a:off x="611188" y="3213100"/>
            <a:ext cx="7775575" cy="936625"/>
          </a:xfrm>
          <a:prstGeom prst="roundRect">
            <a:avLst>
              <a:gd name="adj" fmla="val 3907"/>
            </a:avLst>
          </a:prstGeom>
          <a:solidFill>
            <a:schemeClr val="bg1">
              <a:alpha val="61960"/>
            </a:schemeClr>
          </a:solidFill>
          <a:ln w="25400" algn="ctr">
            <a:solidFill>
              <a:srgbClr val="0099FF"/>
            </a:solidFill>
            <a:round/>
            <a:headEnd/>
            <a:tailEnd/>
          </a:ln>
        </p:spPr>
        <p:txBody>
          <a:bodyPr anchor="ctr"/>
          <a:lstStyle/>
          <a:p>
            <a:r>
              <a:rPr lang="ru-RU" sz="2000" b="1" u="sng"/>
              <a:t>Программы дистанционного обучения по робототехнике</a:t>
            </a:r>
          </a:p>
        </p:txBody>
      </p:sp>
      <p:sp>
        <p:nvSpPr>
          <p:cNvPr id="23556" name="Rectangle 5"/>
          <p:cNvSpPr>
            <a:spLocks noChangeArrowheads="1"/>
          </p:cNvSpPr>
          <p:nvPr/>
        </p:nvSpPr>
        <p:spPr bwMode="auto">
          <a:xfrm>
            <a:off x="539750" y="396875"/>
            <a:ext cx="81359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800" b="1">
                <a:solidFill>
                  <a:schemeClr val="hlink"/>
                </a:solidFill>
              </a:rPr>
              <a:t>Точки роста</a:t>
            </a:r>
          </a:p>
        </p:txBody>
      </p:sp>
      <p:sp>
        <p:nvSpPr>
          <p:cNvPr id="23557" name="Скругленный прямоугольник 10"/>
          <p:cNvSpPr>
            <a:spLocks noChangeArrowheads="1"/>
          </p:cNvSpPr>
          <p:nvPr/>
        </p:nvSpPr>
        <p:spPr bwMode="auto">
          <a:xfrm>
            <a:off x="539750" y="4581525"/>
            <a:ext cx="8424863" cy="1800225"/>
          </a:xfrm>
          <a:prstGeom prst="roundRect">
            <a:avLst>
              <a:gd name="adj" fmla="val 3907"/>
            </a:avLst>
          </a:prstGeom>
          <a:solidFill>
            <a:schemeClr val="bg1">
              <a:alpha val="61960"/>
            </a:schemeClr>
          </a:solidFill>
          <a:ln w="25400" algn="ctr">
            <a:solidFill>
              <a:srgbClr val="0099FF"/>
            </a:solidFill>
            <a:round/>
            <a:headEnd/>
            <a:tailEnd/>
          </a:ln>
        </p:spPr>
        <p:txBody>
          <a:bodyPr anchor="ctr"/>
          <a:lstStyle/>
          <a:p>
            <a:r>
              <a:rPr lang="ru-RU" sz="2000" b="1" u="sng"/>
              <a:t>Мини - производство</a:t>
            </a:r>
            <a:r>
              <a:rPr lang="ru-RU" b="1"/>
              <a:t> </a:t>
            </a:r>
            <a:r>
              <a:rPr lang="ru-RU" sz="2000" b="1"/>
              <a:t>Удобного российского робототехнического конструктора для изучения информатики, физики, технологии в школе»; сбор  с помощью доступных материалов и конструкторов модель робототехнических установок для изучения информатики, физики, технологии в школе.</a:t>
            </a:r>
            <a:r>
              <a:rPr lang="ru-RU" sz="20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3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3" grpId="0" animBg="1"/>
      <p:bldP spid="23554" grpId="0" animBg="1"/>
      <p:bldP spid="23555" grpId="0" animBg="1"/>
      <p:bldP spid="2355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4f7edc9cd42ee2199fb1ea3743ba94502f4572b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666</Words>
  <Application>Microsoft Office PowerPoint</Application>
  <PresentationFormat>Экран (4:3)</PresentationFormat>
  <Paragraphs>87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Олег</dc:creator>
  <cp:lastModifiedBy>Ольга</cp:lastModifiedBy>
  <cp:revision>39</cp:revision>
  <dcterms:created xsi:type="dcterms:W3CDTF">2012-08-02T12:17:38Z</dcterms:created>
  <dcterms:modified xsi:type="dcterms:W3CDTF">2017-01-15T20:41:01Z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237482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D5.0.3</vt:lpwstr>
  </property>
</Properties>
</file>